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259"/>
    <p:restoredTop sz="94696"/>
  </p:normalViewPr>
  <p:slideViewPr>
    <p:cSldViewPr snapToGrid="0" snapToObjects="1">
      <p:cViewPr varScale="1">
        <p:scale>
          <a:sx n="151" d="100"/>
          <a:sy n="151" d="100"/>
        </p:scale>
        <p:origin x="856" y="18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presProps" Target="presProps.xml"/><Relationship Id="rId5" Type="http://schemas.openxmlformats.org/officeDocument/2006/relationships/viewProps" Target="viewProps.xml"/><Relationship Id="rId6" Type="http://schemas.openxmlformats.org/officeDocument/2006/relationships/theme" Target="theme/theme1.xml"/><Relationship Id="rId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33886A5-5DE4-9F4D-AAAC-2738630A8A59}" type="datetimeFigureOut">
              <a:rPr lang="en-US" smtClean="0"/>
              <a:t>9/24/17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5EAA39-F825-9D4A-8068-7DE85C50635B}" type="slidenum">
              <a:rPr lang="en-US" smtClean="0"/>
              <a:t>‹#›</a:t>
            </a:fld>
            <a:endParaRPr lang="en-US"/>
          </a:p>
        </p:txBody>
      </p:sp>
    </p:spTree>
    <p:extLst>
      <p:ext uri="{BB962C8B-B14F-4D97-AF65-F5344CB8AC3E}">
        <p14:creationId xmlns:p14="http://schemas.microsoft.com/office/powerpoint/2010/main" val="19386203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33886A5-5DE4-9F4D-AAAC-2738630A8A59}" type="datetimeFigureOut">
              <a:rPr lang="en-US" smtClean="0"/>
              <a:t>9/24/17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5EAA39-F825-9D4A-8068-7DE85C50635B}" type="slidenum">
              <a:rPr lang="en-US" smtClean="0"/>
              <a:t>‹#›</a:t>
            </a:fld>
            <a:endParaRPr lang="en-US"/>
          </a:p>
        </p:txBody>
      </p:sp>
    </p:spTree>
    <p:extLst>
      <p:ext uri="{BB962C8B-B14F-4D97-AF65-F5344CB8AC3E}">
        <p14:creationId xmlns:p14="http://schemas.microsoft.com/office/powerpoint/2010/main" val="26910262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33886A5-5DE4-9F4D-AAAC-2738630A8A59}" type="datetimeFigureOut">
              <a:rPr lang="en-US" smtClean="0"/>
              <a:t>9/24/17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5EAA39-F825-9D4A-8068-7DE85C50635B}" type="slidenum">
              <a:rPr lang="en-US" smtClean="0"/>
              <a:t>‹#›</a:t>
            </a:fld>
            <a:endParaRPr lang="en-US"/>
          </a:p>
        </p:txBody>
      </p:sp>
    </p:spTree>
    <p:extLst>
      <p:ext uri="{BB962C8B-B14F-4D97-AF65-F5344CB8AC3E}">
        <p14:creationId xmlns:p14="http://schemas.microsoft.com/office/powerpoint/2010/main" val="10268834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33886A5-5DE4-9F4D-AAAC-2738630A8A59}" type="datetimeFigureOut">
              <a:rPr lang="en-US" smtClean="0"/>
              <a:t>9/24/17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5EAA39-F825-9D4A-8068-7DE85C50635B}" type="slidenum">
              <a:rPr lang="en-US" smtClean="0"/>
              <a:t>‹#›</a:t>
            </a:fld>
            <a:endParaRPr lang="en-US"/>
          </a:p>
        </p:txBody>
      </p:sp>
    </p:spTree>
    <p:extLst>
      <p:ext uri="{BB962C8B-B14F-4D97-AF65-F5344CB8AC3E}">
        <p14:creationId xmlns:p14="http://schemas.microsoft.com/office/powerpoint/2010/main" val="19692791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33886A5-5DE4-9F4D-AAAC-2738630A8A59}" type="datetimeFigureOut">
              <a:rPr lang="en-US" smtClean="0"/>
              <a:t>9/24/17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5EAA39-F825-9D4A-8068-7DE85C50635B}" type="slidenum">
              <a:rPr lang="en-US" smtClean="0"/>
              <a:t>‹#›</a:t>
            </a:fld>
            <a:endParaRPr lang="en-US"/>
          </a:p>
        </p:txBody>
      </p:sp>
    </p:spTree>
    <p:extLst>
      <p:ext uri="{BB962C8B-B14F-4D97-AF65-F5344CB8AC3E}">
        <p14:creationId xmlns:p14="http://schemas.microsoft.com/office/powerpoint/2010/main" val="11814001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33886A5-5DE4-9F4D-AAAC-2738630A8A59}" type="datetimeFigureOut">
              <a:rPr lang="en-US" smtClean="0"/>
              <a:t>9/24/17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5EAA39-F825-9D4A-8068-7DE85C50635B}" type="slidenum">
              <a:rPr lang="en-US" smtClean="0"/>
              <a:t>‹#›</a:t>
            </a:fld>
            <a:endParaRPr lang="en-US"/>
          </a:p>
        </p:txBody>
      </p:sp>
    </p:spTree>
    <p:extLst>
      <p:ext uri="{BB962C8B-B14F-4D97-AF65-F5344CB8AC3E}">
        <p14:creationId xmlns:p14="http://schemas.microsoft.com/office/powerpoint/2010/main" val="22036686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33886A5-5DE4-9F4D-AAAC-2738630A8A59}" type="datetimeFigureOut">
              <a:rPr lang="en-US" smtClean="0"/>
              <a:t>9/24/17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55EAA39-F825-9D4A-8068-7DE85C50635B}" type="slidenum">
              <a:rPr lang="en-US" smtClean="0"/>
              <a:t>‹#›</a:t>
            </a:fld>
            <a:endParaRPr lang="en-US"/>
          </a:p>
        </p:txBody>
      </p:sp>
    </p:spTree>
    <p:extLst>
      <p:ext uri="{BB962C8B-B14F-4D97-AF65-F5344CB8AC3E}">
        <p14:creationId xmlns:p14="http://schemas.microsoft.com/office/powerpoint/2010/main" val="8508068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33886A5-5DE4-9F4D-AAAC-2738630A8A59}" type="datetimeFigureOut">
              <a:rPr lang="en-US" smtClean="0"/>
              <a:t>9/24/17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55EAA39-F825-9D4A-8068-7DE85C50635B}" type="slidenum">
              <a:rPr lang="en-US" smtClean="0"/>
              <a:t>‹#›</a:t>
            </a:fld>
            <a:endParaRPr lang="en-US"/>
          </a:p>
        </p:txBody>
      </p:sp>
    </p:spTree>
    <p:extLst>
      <p:ext uri="{BB962C8B-B14F-4D97-AF65-F5344CB8AC3E}">
        <p14:creationId xmlns:p14="http://schemas.microsoft.com/office/powerpoint/2010/main" val="14579095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33886A5-5DE4-9F4D-AAAC-2738630A8A59}" type="datetimeFigureOut">
              <a:rPr lang="en-US" smtClean="0"/>
              <a:t>9/24/17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55EAA39-F825-9D4A-8068-7DE85C50635B}" type="slidenum">
              <a:rPr lang="en-US" smtClean="0"/>
              <a:t>‹#›</a:t>
            </a:fld>
            <a:endParaRPr lang="en-US"/>
          </a:p>
        </p:txBody>
      </p:sp>
    </p:spTree>
    <p:extLst>
      <p:ext uri="{BB962C8B-B14F-4D97-AF65-F5344CB8AC3E}">
        <p14:creationId xmlns:p14="http://schemas.microsoft.com/office/powerpoint/2010/main" val="42360955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33886A5-5DE4-9F4D-AAAC-2738630A8A59}" type="datetimeFigureOut">
              <a:rPr lang="en-US" smtClean="0"/>
              <a:t>9/24/17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5EAA39-F825-9D4A-8068-7DE85C50635B}" type="slidenum">
              <a:rPr lang="en-US" smtClean="0"/>
              <a:t>‹#›</a:t>
            </a:fld>
            <a:endParaRPr lang="en-US"/>
          </a:p>
        </p:txBody>
      </p:sp>
    </p:spTree>
    <p:extLst>
      <p:ext uri="{BB962C8B-B14F-4D97-AF65-F5344CB8AC3E}">
        <p14:creationId xmlns:p14="http://schemas.microsoft.com/office/powerpoint/2010/main" val="8754467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33886A5-5DE4-9F4D-AAAC-2738630A8A59}" type="datetimeFigureOut">
              <a:rPr lang="en-US" smtClean="0"/>
              <a:t>9/24/17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5EAA39-F825-9D4A-8068-7DE85C50635B}" type="slidenum">
              <a:rPr lang="en-US" smtClean="0"/>
              <a:t>‹#›</a:t>
            </a:fld>
            <a:endParaRPr lang="en-US"/>
          </a:p>
        </p:txBody>
      </p:sp>
    </p:spTree>
    <p:extLst>
      <p:ext uri="{BB962C8B-B14F-4D97-AF65-F5344CB8AC3E}">
        <p14:creationId xmlns:p14="http://schemas.microsoft.com/office/powerpoint/2010/main" val="199625630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33886A5-5DE4-9F4D-AAAC-2738630A8A59}" type="datetimeFigureOut">
              <a:rPr lang="en-US" smtClean="0"/>
              <a:t>9/24/17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55EAA39-F825-9D4A-8068-7DE85C50635B}" type="slidenum">
              <a:rPr lang="en-US" smtClean="0"/>
              <a:t>‹#›</a:t>
            </a:fld>
            <a:endParaRPr lang="en-US"/>
          </a:p>
        </p:txBody>
      </p:sp>
    </p:spTree>
    <p:extLst>
      <p:ext uri="{BB962C8B-B14F-4D97-AF65-F5344CB8AC3E}">
        <p14:creationId xmlns:p14="http://schemas.microsoft.com/office/powerpoint/2010/main" val="6408560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hyperlink" Target="https://www.youtube.com/watch?v=0_bx8bnCoiU" TargetMode="Externa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4" name="Picture 3">
            <a:hlinkClick r:id="rId2"/>
          </p:cNvPr>
          <p:cNvPicPr>
            <a:picLocks noChangeAspect="1"/>
          </p:cNvPicPr>
          <p:nvPr/>
        </p:nvPicPr>
        <p:blipFill>
          <a:blip r:embed="rId3"/>
          <a:stretch>
            <a:fillRect/>
          </a:stretch>
        </p:blipFill>
        <p:spPr>
          <a:xfrm>
            <a:off x="444500" y="368300"/>
            <a:ext cx="8255000" cy="6108700"/>
          </a:xfrm>
          <a:prstGeom prst="rect">
            <a:avLst/>
          </a:prstGeom>
        </p:spPr>
      </p:pic>
    </p:spTree>
    <p:extLst>
      <p:ext uri="{BB962C8B-B14F-4D97-AF65-F5344CB8AC3E}">
        <p14:creationId xmlns:p14="http://schemas.microsoft.com/office/powerpoint/2010/main" val="279973376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8435"/>
            <a:ext cx="8229600" cy="550130"/>
          </a:xfrm>
        </p:spPr>
        <p:txBody>
          <a:bodyPr>
            <a:normAutofit fontScale="90000"/>
          </a:bodyPr>
          <a:lstStyle/>
          <a:p>
            <a:r>
              <a:rPr lang="en-US" dirty="0" smtClean="0"/>
              <a:t>Bouncing and Assessing</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564707373"/>
              </p:ext>
            </p:extLst>
          </p:nvPr>
        </p:nvGraphicFramePr>
        <p:xfrm>
          <a:off x="364065" y="824768"/>
          <a:ext cx="8407400" cy="4881880"/>
        </p:xfrm>
        <a:graphic>
          <a:graphicData uri="http://schemas.openxmlformats.org/drawingml/2006/table">
            <a:tbl>
              <a:tblPr firstRow="1" bandRow="1">
                <a:tableStyleId>{5C22544A-7EE6-4342-B048-85BDC9FD1C3A}</a:tableStyleId>
              </a:tblPr>
              <a:tblGrid>
                <a:gridCol w="4203700"/>
                <a:gridCol w="4203700"/>
              </a:tblGrid>
              <a:tr h="370840">
                <a:tc>
                  <a:txBody>
                    <a:bodyPr/>
                    <a:lstStyle/>
                    <a:p>
                      <a:endParaRPr lang="en-US" dirty="0"/>
                    </a:p>
                  </a:txBody>
                  <a:tcPr/>
                </a:tc>
                <a:tc>
                  <a:txBody>
                    <a:bodyPr/>
                    <a:lstStyle/>
                    <a:p>
                      <a:endParaRPr lang="en-US" dirty="0"/>
                    </a:p>
                  </a:txBody>
                  <a:tcPr/>
                </a:tc>
              </a:tr>
              <a:tr h="370840">
                <a:tc>
                  <a:txBody>
                    <a:bodyPr/>
                    <a:lstStyle/>
                    <a:p>
                      <a:r>
                        <a:rPr lang="en-US" dirty="0" smtClean="0"/>
                        <a:t>Which </a:t>
                      </a:r>
                      <a:r>
                        <a:rPr lang="en-US" baseline="0" dirty="0" smtClean="0"/>
                        <a:t>ball </a:t>
                      </a:r>
                      <a:r>
                        <a:rPr lang="en-US" baseline="0" dirty="0" smtClean="0"/>
                        <a:t>is the best </a:t>
                      </a:r>
                      <a:r>
                        <a:rPr lang="en-US" baseline="0" dirty="0" smtClean="0"/>
                        <a:t>bouncer?  </a:t>
                      </a:r>
                      <a:endParaRPr lang="en-US" baseline="0" dirty="0" smtClean="0"/>
                    </a:p>
                    <a:p>
                      <a:endParaRPr lang="en-US" baseline="0" dirty="0" smtClean="0"/>
                    </a:p>
                    <a:p>
                      <a:endParaRPr lang="en-US" baseline="0" dirty="0" smtClean="0"/>
                    </a:p>
                    <a:p>
                      <a:r>
                        <a:rPr lang="en-US" baseline="0" dirty="0" smtClean="0"/>
                        <a:t>Decide </a:t>
                      </a:r>
                      <a:r>
                        <a:rPr lang="en-US" baseline="0" dirty="0" smtClean="0"/>
                        <a:t>on the actions that </a:t>
                      </a:r>
                      <a:r>
                        <a:rPr lang="en-US" baseline="0" dirty="0" smtClean="0"/>
                        <a:t>constitute </a:t>
                      </a:r>
                      <a:r>
                        <a:rPr lang="en-US" baseline="0" dirty="0" smtClean="0"/>
                        <a:t>“best” in this context.  </a:t>
                      </a:r>
                      <a:r>
                        <a:rPr lang="en-US" baseline="0" dirty="0" smtClean="0"/>
                        <a:t>What constitutes success in this context?  What does it look like?  </a:t>
                      </a:r>
                      <a:endParaRPr lang="en-US" baseline="0" dirty="0" smtClean="0"/>
                    </a:p>
                    <a:p>
                      <a:endParaRPr lang="en-US" baseline="0" dirty="0" smtClean="0"/>
                    </a:p>
                    <a:p>
                      <a:endParaRPr lang="en-US" baseline="0" dirty="0" smtClean="0"/>
                    </a:p>
                    <a:p>
                      <a:r>
                        <a:rPr lang="en-US" baseline="0" dirty="0" smtClean="0"/>
                        <a:t>Determine test procedures and run the trials, recording evidence. Consider sample size.  </a:t>
                      </a:r>
                    </a:p>
                    <a:p>
                      <a:endParaRPr lang="en-US" baseline="0" dirty="0" smtClean="0"/>
                    </a:p>
                    <a:p>
                      <a:r>
                        <a:rPr lang="en-US" baseline="0" dirty="0" smtClean="0"/>
                        <a:t>Examine </a:t>
                      </a:r>
                      <a:r>
                        <a:rPr lang="en-US" baseline="0" dirty="0" smtClean="0"/>
                        <a:t>the evidence and make a judgment as to which ball is the best bouncer.</a:t>
                      </a:r>
                      <a:endParaRPr lang="en-US" dirty="0"/>
                    </a:p>
                  </a:txBody>
                  <a:tcPr/>
                </a:tc>
                <a:tc>
                  <a:txBody>
                    <a:bodyPr/>
                    <a:lstStyle/>
                    <a:p>
                      <a:r>
                        <a:rPr lang="en-US" dirty="0" smtClean="0"/>
                        <a:t>Which</a:t>
                      </a:r>
                      <a:r>
                        <a:rPr lang="en-US" baseline="0" dirty="0" smtClean="0"/>
                        <a:t> students learned effectively?  Who needs more help? </a:t>
                      </a:r>
                      <a:endParaRPr lang="en-US" dirty="0" smtClean="0"/>
                    </a:p>
                    <a:p>
                      <a:endParaRPr lang="en-US" dirty="0" smtClean="0"/>
                    </a:p>
                    <a:p>
                      <a:r>
                        <a:rPr lang="en-US" dirty="0" smtClean="0"/>
                        <a:t>What does</a:t>
                      </a:r>
                      <a:r>
                        <a:rPr lang="en-US" baseline="0" dirty="0" smtClean="0"/>
                        <a:t> a successful student need with respect to this topic?  What will they know, understand, be able to do, feel, value, appreciate, etc.? What will that look like? “A student who has met this target will </a:t>
                      </a:r>
                      <a:r>
                        <a:rPr lang="is-IS" baseline="0" dirty="0" smtClean="0"/>
                        <a:t>…”</a:t>
                      </a:r>
                      <a:endParaRPr lang="en-US" baseline="0" dirty="0" smtClean="0"/>
                    </a:p>
                    <a:p>
                      <a:endParaRPr lang="en-US" baseline="0" dirty="0" smtClean="0"/>
                    </a:p>
                    <a:p>
                      <a:r>
                        <a:rPr lang="en-US" baseline="0" dirty="0" smtClean="0"/>
                        <a:t>Develop your </a:t>
                      </a:r>
                      <a:r>
                        <a:rPr lang="en-US" baseline="0" dirty="0" smtClean="0"/>
                        <a:t>assessments. These are the opportunities you will give students to </a:t>
                      </a:r>
                      <a:r>
                        <a:rPr lang="en-US" baseline="0" dirty="0" smtClean="0"/>
                        <a:t>demonstrate </a:t>
                      </a:r>
                      <a:r>
                        <a:rPr lang="en-US" baseline="0" dirty="0" smtClean="0"/>
                        <a:t>the behaviors you require.    </a:t>
                      </a:r>
                      <a:endParaRPr lang="en-US" baseline="0" dirty="0" smtClean="0"/>
                    </a:p>
                    <a:p>
                      <a:r>
                        <a:rPr lang="en-US" sz="2000" baseline="0" dirty="0" smtClean="0">
                          <a:solidFill>
                            <a:srgbClr val="FF0000"/>
                          </a:solidFill>
                          <a:latin typeface="SignPainter HouseScript" charset="0"/>
                          <a:ea typeface="SignPainter HouseScript" charset="0"/>
                          <a:cs typeface="SignPainter HouseScript" charset="0"/>
                        </a:rPr>
                        <a:t>            </a:t>
                      </a:r>
                      <a:r>
                        <a:rPr lang="is-IS" sz="2000" baseline="0" dirty="0" smtClean="0">
                          <a:solidFill>
                            <a:srgbClr val="FF0000"/>
                          </a:solidFill>
                          <a:latin typeface="SignPainter HouseScript" charset="0"/>
                          <a:ea typeface="SignPainter HouseScript" charset="0"/>
                          <a:cs typeface="SignPainter HouseScript" charset="0"/>
                        </a:rPr>
                        <a:t>.... </a:t>
                      </a:r>
                      <a:r>
                        <a:rPr lang="en-US" sz="2000" baseline="0" dirty="0" smtClean="0">
                          <a:solidFill>
                            <a:srgbClr val="FF0000"/>
                          </a:solidFill>
                          <a:latin typeface="SignPainter HouseScript" charset="0"/>
                          <a:ea typeface="SignPainter HouseScript" charset="0"/>
                          <a:cs typeface="SignPainter HouseScript" charset="0"/>
                        </a:rPr>
                        <a:t>Instructional Activities </a:t>
                      </a:r>
                      <a:r>
                        <a:rPr lang="is-IS" sz="2000" baseline="0" dirty="0" smtClean="0">
                          <a:solidFill>
                            <a:srgbClr val="FF0000"/>
                          </a:solidFill>
                          <a:latin typeface="SignPainter HouseScript" charset="0"/>
                          <a:ea typeface="SignPainter HouseScript" charset="0"/>
                          <a:cs typeface="SignPainter HouseScript" charset="0"/>
                        </a:rPr>
                        <a:t>....</a:t>
                      </a:r>
                      <a:endParaRPr lang="en-US" sz="2000" baseline="0" dirty="0" smtClean="0">
                        <a:solidFill>
                          <a:srgbClr val="FF0000"/>
                        </a:solidFill>
                        <a:latin typeface="SignPainter HouseScript" charset="0"/>
                        <a:ea typeface="SignPainter HouseScript" charset="0"/>
                        <a:cs typeface="SignPainter HouseScript" charset="0"/>
                      </a:endParaRPr>
                    </a:p>
                    <a:p>
                      <a:r>
                        <a:rPr lang="en-US" dirty="0" smtClean="0"/>
                        <a:t>Examine</a:t>
                      </a:r>
                      <a:r>
                        <a:rPr lang="en-US" baseline="0" dirty="0" smtClean="0"/>
                        <a:t> the evidence and d</a:t>
                      </a:r>
                      <a:r>
                        <a:rPr lang="en-US" dirty="0" smtClean="0"/>
                        <a:t>ecide what to do next (formative) or make an evaluative  judgment (summative) and </a:t>
                      </a:r>
                      <a:r>
                        <a:rPr lang="en-US" dirty="0" smtClean="0"/>
                        <a:t>give feedback</a:t>
                      </a:r>
                      <a:r>
                        <a:rPr lang="en-US" dirty="0" smtClean="0"/>
                        <a:t>.  </a:t>
                      </a:r>
                      <a:endParaRPr lang="en-US" dirty="0"/>
                    </a:p>
                  </a:txBody>
                  <a:tcPr/>
                </a:tc>
              </a:tr>
            </a:tbl>
          </a:graphicData>
        </a:graphic>
      </p:graphicFrame>
      <p:sp>
        <p:nvSpPr>
          <p:cNvPr id="6" name="Rectangle 5"/>
          <p:cNvSpPr/>
          <p:nvPr/>
        </p:nvSpPr>
        <p:spPr>
          <a:xfrm>
            <a:off x="4608103" y="1298775"/>
            <a:ext cx="4078697" cy="434365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a:blip r:embed="rId2"/>
          <a:stretch>
            <a:fillRect/>
          </a:stretch>
        </p:blipFill>
        <p:spPr>
          <a:xfrm>
            <a:off x="3183468" y="5715115"/>
            <a:ext cx="1529962" cy="1106905"/>
          </a:xfrm>
          <a:prstGeom prst="rect">
            <a:avLst/>
          </a:prstGeom>
        </p:spPr>
      </p:pic>
    </p:spTree>
    <p:extLst>
      <p:ext uri="{BB962C8B-B14F-4D97-AF65-F5344CB8AC3E}">
        <p14:creationId xmlns:p14="http://schemas.microsoft.com/office/powerpoint/2010/main" val="22779141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xit" presetSubtype="10" fill="hold" grpId="0" nodeType="clickEffect">
                                  <p:stCondLst>
                                    <p:cond delay="0"/>
                                  </p:stCondLst>
                                  <p:childTnLst>
                                    <p:animEffect transition="out" filter="blinds(horizontal)">
                                      <p:cBhvr>
                                        <p:cTn id="6" dur="500"/>
                                        <p:tgtEl>
                                          <p:spTgt spid="6"/>
                                        </p:tgtEl>
                                      </p:cBhvr>
                                    </p:animEffect>
                                    <p:set>
                                      <p:cBhvr>
                                        <p:cTn id="7" dur="1" fill="hold">
                                          <p:stCondLst>
                                            <p:cond delay="4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55</TotalTime>
  <Words>173</Words>
  <Application>Microsoft Macintosh PowerPoint</Application>
  <PresentationFormat>On-screen Show (4:3)</PresentationFormat>
  <Paragraphs>17</Paragraphs>
  <Slides>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vt:i4>
      </vt:variant>
    </vt:vector>
  </HeadingPairs>
  <TitlesOfParts>
    <vt:vector size="6" baseType="lpstr">
      <vt:lpstr>Calibri</vt:lpstr>
      <vt:lpstr>SignPainter HouseScript</vt:lpstr>
      <vt:lpstr>Arial</vt:lpstr>
      <vt:lpstr>Office Theme</vt:lpstr>
      <vt:lpstr>PowerPoint Presentation</vt:lpstr>
      <vt:lpstr>Bouncing and Assessing</vt:lpstr>
    </vt:vector>
  </TitlesOfParts>
  <Company/>
  <LinksUpToDate>false</LinksUpToDate>
  <SharedDoc>false</SharedDoc>
  <HyperlinksChanged>false</HyperlinksChanged>
  <AppVersion>15.0028</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Mark Roddy</dc:creator>
  <cp:lastModifiedBy>Roddy, Mark</cp:lastModifiedBy>
  <cp:revision>11</cp:revision>
  <dcterms:created xsi:type="dcterms:W3CDTF">2014-01-10T16:38:17Z</dcterms:created>
  <dcterms:modified xsi:type="dcterms:W3CDTF">2017-09-25T00:06:22Z</dcterms:modified>
</cp:coreProperties>
</file>